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494" r:id="rId2"/>
    <p:sldId id="489" r:id="rId3"/>
    <p:sldId id="490" r:id="rId4"/>
    <p:sldId id="491" r:id="rId5"/>
    <p:sldId id="492" r:id="rId6"/>
    <p:sldId id="49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. Masudur Rahman" userId="7b31cda9e9d283c8" providerId="LiveId" clId="{938AD955-60E1-4E2B-A8D3-78DF247FC049}"/>
    <pc:docChg chg="undo redo custSel addSld delSld modSld sldOrd">
      <pc:chgData name="Md. Masudur Rahman" userId="7b31cda9e9d283c8" providerId="LiveId" clId="{938AD955-60E1-4E2B-A8D3-78DF247FC049}" dt="2025-01-29T15:16:39.678" v="21" actId="47"/>
      <pc:docMkLst>
        <pc:docMk/>
      </pc:docMkLst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776152846" sldId="258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776152846" sldId="258"/>
            <ac:spMk id="2" creationId="{CB03FF3A-7275-E399-88D5-7D5B862D9BFD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776152846" sldId="258"/>
            <ac:spMk id="3" creationId="{599B0BF8-9253-AF7A-2DD9-FE030093267F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3677513993" sldId="259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3677513993" sldId="259"/>
            <ac:spMk id="2" creationId="{0BB74380-FBF4-92FB-FFCC-987ADFD3CF0C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3677513993" sldId="259"/>
            <ac:spMk id="3" creationId="{53E23C17-81B5-B8E4-8FE4-2627A1AB7514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323166888" sldId="260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323166888" sldId="260"/>
            <ac:spMk id="2" creationId="{70587442-E274-3D92-E888-D72EC141EF71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323166888" sldId="260"/>
            <ac:spMk id="3" creationId="{F4E654D2-D129-6807-78F2-52C431D0C1FF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437895512" sldId="261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437895512" sldId="261"/>
            <ac:spMk id="2" creationId="{151E8AA3-D009-FA65-F2E8-23434720BA20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437895512" sldId="261"/>
            <ac:spMk id="3" creationId="{77B91D47-FD21-33BE-1DE3-B247938F13DE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2605952266" sldId="262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2605952266" sldId="262"/>
            <ac:spMk id="2" creationId="{59264B06-77EE-1719-04BE-0448C6368E5C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2605952266" sldId="262"/>
            <ac:spMk id="3" creationId="{B5C07D38-EBA8-9C65-6C03-B940B199AF61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833410333" sldId="263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833410333" sldId="263"/>
            <ac:spMk id="2" creationId="{8192655B-7156-4613-7B3E-359FA70FD298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833410333" sldId="263"/>
            <ac:spMk id="3" creationId="{BAD5724B-DD3B-E037-8F5C-580F3E2B32AC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3571089199" sldId="264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3571089199" sldId="264"/>
            <ac:spMk id="2" creationId="{A15E35F5-A5A5-2088-8254-5E1B84773F6B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3571089199" sldId="264"/>
            <ac:spMk id="3" creationId="{D96F0B74-203F-F7C1-B719-400CF59A90AA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2582257069" sldId="265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2582257069" sldId="265"/>
            <ac:spMk id="2" creationId="{4ED30623-7257-69AC-193F-79793FB06830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2582257069" sldId="265"/>
            <ac:spMk id="3" creationId="{D83DEB00-DD16-9531-5849-7E833ED5BDEB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1152592753" sldId="266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1152592753" sldId="266"/>
            <ac:spMk id="2" creationId="{4EE7481B-FB10-923B-EFBA-EB56DFBAFAC7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1152592753" sldId="266"/>
            <ac:spMk id="3" creationId="{67A228A6-39C2-457D-60C5-0B335F6E40E8}"/>
          </ac:spMkLst>
        </pc:spChg>
      </pc:sldChg>
      <pc:sldChg chg="modSp del mod">
        <pc:chgData name="Md. Masudur Rahman" userId="7b31cda9e9d283c8" providerId="LiveId" clId="{938AD955-60E1-4E2B-A8D3-78DF247FC049}" dt="2025-01-29T15:16:39.678" v="21" actId="47"/>
        <pc:sldMkLst>
          <pc:docMk/>
          <pc:sldMk cId="410151899" sldId="267"/>
        </pc:sldMkLst>
        <pc:spChg chg="mod">
          <ac:chgData name="Md. Masudur Rahman" userId="7b31cda9e9d283c8" providerId="LiveId" clId="{938AD955-60E1-4E2B-A8D3-78DF247FC049}" dt="2025-01-29T15:14:43.473" v="10" actId="27636"/>
          <ac:spMkLst>
            <pc:docMk/>
            <pc:sldMk cId="410151899" sldId="267"/>
            <ac:spMk id="2" creationId="{1ADDBB3A-F84F-B9A5-4CAA-DAD665977F18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410151899" sldId="267"/>
            <ac:spMk id="3" creationId="{6659BED9-B6E2-0CB1-8DEA-967FAA90D554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3939577961" sldId="268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3939577961" sldId="268"/>
            <ac:spMk id="2" creationId="{D51E0972-BFF3-FD4F-C417-4D9EF66F72FF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3939577961" sldId="268"/>
            <ac:spMk id="3" creationId="{9C4D4741-9C38-59EA-CF14-FD0D10C155E5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1541242746" sldId="269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1541242746" sldId="269"/>
            <ac:spMk id="2" creationId="{C8D5FFFA-2829-A780-5222-50BD4F4B7F8B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1541242746" sldId="269"/>
            <ac:spMk id="3" creationId="{700FE5CA-73FE-1316-1D95-DBA21A3F7798}"/>
          </ac:spMkLst>
        </pc:spChg>
      </pc:sldChg>
      <pc:sldChg chg="modSp del mod">
        <pc:chgData name="Md. Masudur Rahman" userId="7b31cda9e9d283c8" providerId="LiveId" clId="{938AD955-60E1-4E2B-A8D3-78DF247FC049}" dt="2025-01-29T15:16:39.678" v="21" actId="47"/>
        <pc:sldMkLst>
          <pc:docMk/>
          <pc:sldMk cId="2897899008" sldId="270"/>
        </pc:sldMkLst>
        <pc:spChg chg="mod">
          <ac:chgData name="Md. Masudur Rahman" userId="7b31cda9e9d283c8" providerId="LiveId" clId="{938AD955-60E1-4E2B-A8D3-78DF247FC049}" dt="2025-01-29T15:14:43.479" v="11" actId="27636"/>
          <ac:spMkLst>
            <pc:docMk/>
            <pc:sldMk cId="2897899008" sldId="270"/>
            <ac:spMk id="2" creationId="{7938B0F3-C33C-66FA-54ED-111EA06EB3BD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2897899008" sldId="270"/>
            <ac:spMk id="3" creationId="{04CA196F-A137-B94A-6ECC-FD03C0420312}"/>
          </ac:spMkLst>
        </pc:spChg>
      </pc:sldChg>
      <pc:sldChg chg="modSp del mod">
        <pc:chgData name="Md. Masudur Rahman" userId="7b31cda9e9d283c8" providerId="LiveId" clId="{938AD955-60E1-4E2B-A8D3-78DF247FC049}" dt="2025-01-29T15:16:39.678" v="21" actId="47"/>
        <pc:sldMkLst>
          <pc:docMk/>
          <pc:sldMk cId="1132036933" sldId="271"/>
        </pc:sldMkLst>
        <pc:spChg chg="mod">
          <ac:chgData name="Md. Masudur Rahman" userId="7b31cda9e9d283c8" providerId="LiveId" clId="{938AD955-60E1-4E2B-A8D3-78DF247FC049}" dt="2025-01-29T15:14:43.484" v="12" actId="27636"/>
          <ac:spMkLst>
            <pc:docMk/>
            <pc:sldMk cId="1132036933" sldId="271"/>
            <ac:spMk id="2" creationId="{474BF700-5657-FE67-F91E-FF799D745ABF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1132036933" sldId="271"/>
            <ac:spMk id="3" creationId="{3F700BDB-26CE-8C7A-7F68-D0D0016837CB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849838416" sldId="272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849838416" sldId="272"/>
            <ac:spMk id="2" creationId="{26C3F1CA-36ED-4151-0347-B3157CAF7F11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849838416" sldId="272"/>
            <ac:spMk id="3" creationId="{1767E7DD-4C8A-5F32-59B0-E6E6980F8CE0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1871944311" sldId="273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1871944311" sldId="273"/>
            <ac:spMk id="2" creationId="{ECAC48F6-C33A-685E-F4D1-8C55A70A6DC3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1871944311" sldId="273"/>
            <ac:spMk id="3" creationId="{B2199B26-6217-1A13-03EB-152447E5C519}"/>
          </ac:spMkLst>
        </pc:spChg>
      </pc:sldChg>
      <pc:sldChg chg="modSp del">
        <pc:chgData name="Md. Masudur Rahman" userId="7b31cda9e9d283c8" providerId="LiveId" clId="{938AD955-60E1-4E2B-A8D3-78DF247FC049}" dt="2025-01-29T15:16:39.678" v="21" actId="47"/>
        <pc:sldMkLst>
          <pc:docMk/>
          <pc:sldMk cId="1792095580" sldId="274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1792095580" sldId="274"/>
            <ac:spMk id="2" creationId="{F313EEDE-1E8D-8D5D-550F-F36B7BF0BEF2}"/>
          </ac:spMkLst>
        </pc:spChg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1792095580" sldId="274"/>
            <ac:spMk id="3" creationId="{DE7EC28B-14FA-FD03-74B3-8D494D5034B4}"/>
          </ac:spMkLst>
        </pc:spChg>
      </pc:sldChg>
      <pc:sldChg chg="modSp ord">
        <pc:chgData name="Md. Masudur Rahman" userId="7b31cda9e9d283c8" providerId="LiveId" clId="{938AD955-60E1-4E2B-A8D3-78DF247FC049}" dt="2025-01-29T15:14:43.337" v="9"/>
        <pc:sldMkLst>
          <pc:docMk/>
          <pc:sldMk cId="0" sldId="489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0" sldId="489"/>
            <ac:spMk id="5122" creationId="{C6160473-AC9F-B6AF-988F-77C4831DE7C8}"/>
          </ac:spMkLst>
        </pc:spChg>
      </pc:sldChg>
      <pc:sldChg chg="modSp">
        <pc:chgData name="Md. Masudur Rahman" userId="7b31cda9e9d283c8" providerId="LiveId" clId="{938AD955-60E1-4E2B-A8D3-78DF247FC049}" dt="2025-01-29T15:14:43.337" v="9"/>
        <pc:sldMkLst>
          <pc:docMk/>
          <pc:sldMk cId="0" sldId="491"/>
        </pc:sldMkLst>
        <pc:spChg chg="mod">
          <ac:chgData name="Md. Masudur Rahman" userId="7b31cda9e9d283c8" providerId="LiveId" clId="{938AD955-60E1-4E2B-A8D3-78DF247FC049}" dt="2025-01-29T15:14:43.337" v="9"/>
          <ac:spMkLst>
            <pc:docMk/>
            <pc:sldMk cId="0" sldId="491"/>
            <ac:spMk id="7170" creationId="{CFF52EFA-234C-83A3-8F67-6DA0EF5005EA}"/>
          </ac:spMkLst>
        </pc:spChg>
      </pc:sldChg>
      <pc:sldChg chg="addSp delSp modSp new mod setBg modClrScheme chgLayout">
        <pc:chgData name="Md. Masudur Rahman" userId="7b31cda9e9d283c8" providerId="LiveId" clId="{938AD955-60E1-4E2B-A8D3-78DF247FC049}" dt="2025-01-29T15:16:25.004" v="20" actId="14838"/>
        <pc:sldMkLst>
          <pc:docMk/>
          <pc:sldMk cId="777389301" sldId="494"/>
        </pc:sldMkLst>
        <pc:spChg chg="del mod ord">
          <ac:chgData name="Md. Masudur Rahman" userId="7b31cda9e9d283c8" providerId="LiveId" clId="{938AD955-60E1-4E2B-A8D3-78DF247FC049}" dt="2025-01-29T15:14:30.106" v="3" actId="700"/>
          <ac:spMkLst>
            <pc:docMk/>
            <pc:sldMk cId="777389301" sldId="494"/>
            <ac:spMk id="2" creationId="{919772F3-2879-2D45-8F3C-856E9923AFDA}"/>
          </ac:spMkLst>
        </pc:spChg>
        <pc:spChg chg="del mod ord">
          <ac:chgData name="Md. Masudur Rahman" userId="7b31cda9e9d283c8" providerId="LiveId" clId="{938AD955-60E1-4E2B-A8D3-78DF247FC049}" dt="2025-01-29T15:14:30.106" v="3" actId="700"/>
          <ac:spMkLst>
            <pc:docMk/>
            <pc:sldMk cId="777389301" sldId="494"/>
            <ac:spMk id="3" creationId="{E7371F16-DF5F-C90F-2297-5DA0EF9BB61B}"/>
          </ac:spMkLst>
        </pc:spChg>
        <pc:spChg chg="add mod ord">
          <ac:chgData name="Md. Masudur Rahman" userId="7b31cda9e9d283c8" providerId="LiveId" clId="{938AD955-60E1-4E2B-A8D3-78DF247FC049}" dt="2025-01-29T15:16:25.004" v="20" actId="14838"/>
          <ac:spMkLst>
            <pc:docMk/>
            <pc:sldMk cId="777389301" sldId="494"/>
            <ac:spMk id="4" creationId="{52DE5D6E-6FE2-B09A-432C-7F22DC10706A}"/>
          </ac:spMkLst>
        </pc:spChg>
        <pc:spChg chg="add mod ord">
          <ac:chgData name="Md. Masudur Rahman" userId="7b31cda9e9d283c8" providerId="LiveId" clId="{938AD955-60E1-4E2B-A8D3-78DF247FC049}" dt="2025-01-29T15:14:43.337" v="9"/>
          <ac:spMkLst>
            <pc:docMk/>
            <pc:sldMk cId="777389301" sldId="494"/>
            <ac:spMk id="5" creationId="{03C34199-EC29-B5E9-1123-CDFD244AAE71}"/>
          </ac:spMkLst>
        </pc:spChg>
      </pc:sldChg>
      <pc:sldMasterChg chg="delSldLayout">
        <pc:chgData name="Md. Masudur Rahman" userId="7b31cda9e9d283c8" providerId="LiveId" clId="{938AD955-60E1-4E2B-A8D3-78DF247FC049}" dt="2025-01-29T15:16:39.678" v="21" actId="47"/>
        <pc:sldMasterMkLst>
          <pc:docMk/>
          <pc:sldMasterMk cId="318158095" sldId="2147483661"/>
        </pc:sldMasterMkLst>
        <pc:sldLayoutChg chg="del">
          <pc:chgData name="Md. Masudur Rahman" userId="7b31cda9e9d283c8" providerId="LiveId" clId="{938AD955-60E1-4E2B-A8D3-78DF247FC049}" dt="2025-01-29T15:16:39.678" v="21" actId="47"/>
          <pc:sldLayoutMkLst>
            <pc:docMk/>
            <pc:sldMasterMk cId="318158095" sldId="2147483661"/>
            <pc:sldLayoutMk cId="1369909404" sldId="214748367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67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70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9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49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969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8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09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3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6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86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2000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18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51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47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56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0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FF811ED-D3BD-4109-AE3E-4078EABB474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4329F15-9FCC-41DF-9728-1A1480C48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80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DE5D6E-6FE2-B09A-432C-7F22DC1070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n w="12700">
                  <a:solidFill>
                    <a:srgbClr val="00B0F0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rgbClr val="00B0F0"/>
                  </a:outerShdw>
                </a:effectLst>
              </a:rPr>
              <a:t>IoT for Advanced Applications (Level-3)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3C34199-EC29-B5E9-1123-CDFD244AAE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89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>
            <a:extLst>
              <a:ext uri="{FF2B5EF4-FFF2-40B4-BE49-F238E27FC236}">
                <a16:creationId xmlns:a16="http://schemas.microsoft.com/office/drawing/2014/main" id="{C6160473-AC9F-B6AF-988F-77C4831DE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IoT for Advanced Applications (Level-3)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BD15D8F9-EF38-73BE-1374-F7CA8B80FD3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74900" y="1702619"/>
          <a:ext cx="7442200" cy="7858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 Code: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Credits: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CIE Marks: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 Hours: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 Marks: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65" name="TextBox 23">
            <a:extLst>
              <a:ext uri="{FF2B5EF4-FFF2-40B4-BE49-F238E27FC236}">
                <a16:creationId xmlns:a16="http://schemas.microsoft.com/office/drawing/2014/main" id="{81161905-E53F-2BA4-6645-F487AF7C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900" y="2536826"/>
            <a:ext cx="7442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Learning Outcome (CLOs): After Completing this course successfully, the student will be able to…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E5431AF-211A-2F91-761A-411B869C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45615"/>
              </p:ext>
            </p:extLst>
          </p:nvPr>
        </p:nvGraphicFramePr>
        <p:xfrm>
          <a:off x="2460023" y="3140031"/>
          <a:ext cx="7349328" cy="3352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1988">
                  <a:extLst>
                    <a:ext uri="{9D8B030D-6E8A-4147-A177-3AD203B41FA5}">
                      <a16:colId xmlns:a16="http://schemas.microsoft.com/office/drawing/2014/main" val="597574124"/>
                    </a:ext>
                  </a:extLst>
                </a:gridCol>
                <a:gridCol w="6687340">
                  <a:extLst>
                    <a:ext uri="{9D8B030D-6E8A-4147-A177-3AD203B41FA5}">
                      <a16:colId xmlns:a16="http://schemas.microsoft.com/office/drawing/2014/main" val="248489597"/>
                    </a:ext>
                  </a:extLst>
                </a:gridCol>
              </a:tblGrid>
              <a:tr h="2800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Outcome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32613999"/>
                  </a:ext>
                </a:extLst>
              </a:tr>
              <a:tr h="5585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Integrate Artificial Intelligence (AI) with IoT for predictive analytics and automation in IoT systems.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62152293"/>
                  </a:ext>
                </a:extLst>
              </a:tr>
              <a:tr h="5585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 edge computing concepts to IoT applications, minimizing latency and improving real-time performance.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69209764"/>
                  </a:ext>
                </a:extLst>
              </a:tr>
              <a:tr h="5585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 scalable IoT systems capable of handling high traffic and large networks.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13092547"/>
                  </a:ext>
                </a:extLst>
              </a:tr>
              <a:tr h="2800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 blockchain technology for secure IoT transactions.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07457173"/>
                  </a:ext>
                </a:extLst>
              </a:tr>
              <a:tr h="5585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real-time IoT applications for environments that require low-latency data processing.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69388290"/>
                  </a:ext>
                </a:extLst>
              </a:tr>
              <a:tr h="5585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 and deploy large-scale IoT systems, such as smart city solutions, with real-world applications.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87209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E4AD66A-EB19-0F87-7F13-E63EAD812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184"/>
            <a:ext cx="10515600" cy="1325563"/>
          </a:xfrm>
        </p:spPr>
        <p:txBody>
          <a:bodyPr/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Course Content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A85B0-CBD8-27B0-A8FA-CF1025B2FB62}"/>
              </a:ext>
            </a:extLst>
          </p:cNvPr>
          <p:cNvSpPr txBox="1"/>
          <p:nvPr/>
        </p:nvSpPr>
        <p:spPr>
          <a:xfrm>
            <a:off x="838200" y="4272677"/>
            <a:ext cx="1067855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Textbooks: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"Internet of Things: A Hands-On Approach" by Arshdeep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Bahga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Vijay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Madisetti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"Designing the Internet of Things" by Adrian McEwen, Hakim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Cassimally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"AI and IoT: Integrating Artificial Intelligence with IoT" by S. G. Deshmukh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References: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"Building the Internet of Things" by Maciej Kranz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"Blockchain Applications for IoT" by Nir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Kshetri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"Real-Time Systems: Design and Analysis" by Phillip A. Laplante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EC118E5-2BF4-9608-2318-C42139A7E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318171"/>
              </p:ext>
            </p:extLst>
          </p:nvPr>
        </p:nvGraphicFramePr>
        <p:xfrm>
          <a:off x="1534811" y="1421747"/>
          <a:ext cx="9122378" cy="2619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8688">
                  <a:extLst>
                    <a:ext uri="{9D8B030D-6E8A-4147-A177-3AD203B41FA5}">
                      <a16:colId xmlns:a16="http://schemas.microsoft.com/office/drawing/2014/main" val="2393377698"/>
                    </a:ext>
                  </a:extLst>
                </a:gridCol>
                <a:gridCol w="6347368">
                  <a:extLst>
                    <a:ext uri="{9D8B030D-6E8A-4147-A177-3AD203B41FA5}">
                      <a16:colId xmlns:a16="http://schemas.microsoft.com/office/drawing/2014/main" val="4289004629"/>
                    </a:ext>
                  </a:extLst>
                </a:gridCol>
                <a:gridCol w="923161">
                  <a:extLst>
                    <a:ext uri="{9D8B030D-6E8A-4147-A177-3AD203B41FA5}">
                      <a16:colId xmlns:a16="http://schemas.microsoft.com/office/drawing/2014/main" val="3056461349"/>
                    </a:ext>
                  </a:extLst>
                </a:gridCol>
                <a:gridCol w="923161">
                  <a:extLst>
                    <a:ext uri="{9D8B030D-6E8A-4147-A177-3AD203B41FA5}">
                      <a16:colId xmlns:a16="http://schemas.microsoft.com/office/drawing/2014/main" val="34736827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Serial No.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SUMMARY OF COURSE CONTENT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Hours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540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Integrating Artificial Intelligence (AI) with IoT for predictive analytics and automation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04235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Applying edge computing concepts to minimize latency and improve real-time performance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519089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Designing scalable IoT systems for handling high traffic and large networks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479021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Implementing blockchain technology for secure IoT transactions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85938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Developing real-time IoT applications for low-latency data processing environments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22426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Designing and deploying large-scale IoT systems (e.g., smart city solutions)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3790276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FF52EFA-234C-83A3-8F67-6DA0EF500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Assessment Pattern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3066FA-7BF5-36A3-A8AD-D10B53D936F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1" y="2093914"/>
          <a:ext cx="6745394" cy="2044384"/>
        </p:xfrm>
        <a:graphic>
          <a:graphicData uri="http://schemas.openxmlformats.org/drawingml/2006/table">
            <a:tbl>
              <a:tblPr/>
              <a:tblGrid>
                <a:gridCol w="1755775">
                  <a:extLst>
                    <a:ext uri="{9D8B030D-6E8A-4147-A177-3AD203B41FA5}">
                      <a16:colId xmlns:a16="http://schemas.microsoft.com/office/drawing/2014/main" val="2775819510"/>
                    </a:ext>
                  </a:extLst>
                </a:gridCol>
                <a:gridCol w="1840019">
                  <a:extLst>
                    <a:ext uri="{9D8B030D-6E8A-4147-A177-3AD203B41FA5}">
                      <a16:colId xmlns:a16="http://schemas.microsoft.com/office/drawing/2014/main" val="2123241003"/>
                    </a:ext>
                  </a:extLst>
                </a:gridCol>
                <a:gridCol w="1630362">
                  <a:extLst>
                    <a:ext uri="{9D8B030D-6E8A-4147-A177-3AD203B41FA5}">
                      <a16:colId xmlns:a16="http://schemas.microsoft.com/office/drawing/2014/main" val="2611429707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3254598436"/>
                    </a:ext>
                  </a:extLst>
                </a:gridCol>
              </a:tblGrid>
              <a:tr h="64135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</a:p>
                    <a:p>
                      <a:pPr marL="69850" marR="0" lvl="0" indent="0" algn="l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Marks (out of 90)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44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4475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Participation</a:t>
                      </a:r>
                    </a:p>
                    <a:p>
                      <a:pPr marL="244475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Assignments</a:t>
                      </a:r>
                    </a:p>
                    <a:p>
                      <a:pPr marL="84138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970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139700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Quizzes</a:t>
                      </a:r>
                    </a:p>
                    <a:p>
                      <a:pPr marL="139700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4401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251303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2599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764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226175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0313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19585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348A60-4B9F-6BC4-B215-585CD29509F7}"/>
              </a:ext>
            </a:extLst>
          </p:cNvPr>
          <p:cNvGraphicFramePr>
            <a:graphicFrameLocks noGrp="1"/>
          </p:cNvGraphicFramePr>
          <p:nvPr/>
        </p:nvGraphicFramePr>
        <p:xfrm>
          <a:off x="3170239" y="4876801"/>
          <a:ext cx="5851525" cy="1690688"/>
        </p:xfrm>
        <a:graphic>
          <a:graphicData uri="http://schemas.openxmlformats.org/drawingml/2006/table">
            <a:tbl>
              <a:tblPr/>
              <a:tblGrid>
                <a:gridCol w="2730500">
                  <a:extLst>
                    <a:ext uri="{9D8B030D-6E8A-4147-A177-3AD203B41FA5}">
                      <a16:colId xmlns:a16="http://schemas.microsoft.com/office/drawing/2014/main" val="4081718411"/>
                    </a:ext>
                  </a:extLst>
                </a:gridCol>
                <a:gridCol w="3121025">
                  <a:extLst>
                    <a:ext uri="{9D8B030D-6E8A-4147-A177-3AD203B41FA5}">
                      <a16:colId xmlns:a16="http://schemas.microsoft.com/office/drawing/2014/main" val="349548253"/>
                    </a:ext>
                  </a:extLst>
                </a:gridCol>
              </a:tblGrid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3722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307910"/>
                  </a:ext>
                </a:extLst>
              </a:tr>
              <a:tr h="24288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846433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91335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374649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831121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6604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12FADA8-4850-93DE-89AC-30B86BB7B03C}"/>
              </a:ext>
            </a:extLst>
          </p:cNvPr>
          <p:cNvSpPr txBox="1"/>
          <p:nvPr/>
        </p:nvSpPr>
        <p:spPr>
          <a:xfrm>
            <a:off x="3522663" y="1524000"/>
            <a:ext cx="5143500" cy="350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93000"/>
              </a:lnSpc>
              <a:spcBef>
                <a:spcPts val="1155"/>
              </a:spcBef>
              <a:buClr>
                <a:srgbClr val="000000"/>
              </a:buClr>
              <a:buSzPct val="100000"/>
              <a:tabLst>
                <a:tab pos="3038475" algn="l"/>
              </a:tabLst>
              <a:defRPr/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CIE-</a:t>
            </a:r>
            <a:r>
              <a:rPr lang="en-US" b="1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en-US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en-US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(30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Marks)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47C9A-7F3F-4428-6D05-3F8BE53C36CC}"/>
              </a:ext>
            </a:extLst>
          </p:cNvPr>
          <p:cNvSpPr txBox="1"/>
          <p:nvPr/>
        </p:nvSpPr>
        <p:spPr>
          <a:xfrm>
            <a:off x="3733800" y="4294188"/>
            <a:ext cx="8001000" cy="349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SEE- Semester End Examination (20 Marks)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Title 7">
            <a:extLst>
              <a:ext uri="{FF2B5EF4-FFF2-40B4-BE49-F238E27FC236}">
                <a16:creationId xmlns:a16="http://schemas.microsoft.com/office/drawing/2014/main" id="{33CCF40D-DA6E-DD12-7817-4D2A82A1BD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7" y="98238"/>
            <a:ext cx="8226425" cy="641350"/>
          </a:xfrm>
        </p:spPr>
        <p:txBody>
          <a:bodyPr>
            <a:normAutofit fontScale="90000"/>
          </a:bodyPr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Plan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122B084-7DC2-70D5-59C0-FCEBE9519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980230"/>
              </p:ext>
            </p:extLst>
          </p:nvPr>
        </p:nvGraphicFramePr>
        <p:xfrm>
          <a:off x="205126" y="707651"/>
          <a:ext cx="11781746" cy="60184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7186">
                  <a:extLst>
                    <a:ext uri="{9D8B030D-6E8A-4147-A177-3AD203B41FA5}">
                      <a16:colId xmlns:a16="http://schemas.microsoft.com/office/drawing/2014/main" val="2850354332"/>
                    </a:ext>
                  </a:extLst>
                </a:gridCol>
                <a:gridCol w="3769928">
                  <a:extLst>
                    <a:ext uri="{9D8B030D-6E8A-4147-A177-3AD203B41FA5}">
                      <a16:colId xmlns:a16="http://schemas.microsoft.com/office/drawing/2014/main" val="1016381423"/>
                    </a:ext>
                  </a:extLst>
                </a:gridCol>
                <a:gridCol w="2605321">
                  <a:extLst>
                    <a:ext uri="{9D8B030D-6E8A-4147-A177-3AD203B41FA5}">
                      <a16:colId xmlns:a16="http://schemas.microsoft.com/office/drawing/2014/main" val="792160854"/>
                    </a:ext>
                  </a:extLst>
                </a:gridCol>
                <a:gridCol w="680936">
                  <a:extLst>
                    <a:ext uri="{9D8B030D-6E8A-4147-A177-3AD203B41FA5}">
                      <a16:colId xmlns:a16="http://schemas.microsoft.com/office/drawing/2014/main" val="2673723950"/>
                    </a:ext>
                  </a:extLst>
                </a:gridCol>
                <a:gridCol w="725346">
                  <a:extLst>
                    <a:ext uri="{9D8B030D-6E8A-4147-A177-3AD203B41FA5}">
                      <a16:colId xmlns:a16="http://schemas.microsoft.com/office/drawing/2014/main" val="3526456892"/>
                    </a:ext>
                  </a:extLst>
                </a:gridCol>
                <a:gridCol w="1524595">
                  <a:extLst>
                    <a:ext uri="{9D8B030D-6E8A-4147-A177-3AD203B41FA5}">
                      <a16:colId xmlns:a16="http://schemas.microsoft.com/office/drawing/2014/main" val="1862710744"/>
                    </a:ext>
                  </a:extLst>
                </a:gridCol>
                <a:gridCol w="1628434">
                  <a:extLst>
                    <a:ext uri="{9D8B030D-6E8A-4147-A177-3AD203B41FA5}">
                      <a16:colId xmlns:a16="http://schemas.microsoft.com/office/drawing/2014/main" val="266691411"/>
                    </a:ext>
                  </a:extLst>
                </a:gridCol>
              </a:tblGrid>
              <a:tr h="99656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Teaching-Learning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with CLO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885485470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with AI: Ability to develop AI-driven IoT solutions for predictive analytics and automation.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 on AI in IoT, Hands-on exercises using AI algorithms with IoT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 Integration Exercise, Lab Participation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1: Integrate AI with IoT for predictive analytics and automation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4065638554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Edge Computing: Ability to apply edge computing for latency reduction in IoT applications.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 and hands-on practice with edge computing devices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Lab, Edge Computing Assignment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2: Apply edge computing to minimize latency and improve performance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44505817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Scalability and Optimization: Ability to design scalable and optimized IoT systems for large networks.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Demonstration of scaling IoT systems, Hands-on optimization exercises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Scaling Exercise, Report on Optimization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3: Design scalable IoT systems for large networks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342685696"/>
                  </a:ext>
                </a:extLst>
              </a:tr>
              <a:tr h="289102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Blockchain Applications: Understanding blockchain integration for secure IoT transactions.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Blockchain hands-on implementation in IoT systems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Blockchain Integration Lab, Quiz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4: Implement blockchain for secure IoT transactions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4049291684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System Architecture: Ability to design and implement large-scale IoT architectures.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 and system design exercises, IoT system planning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System Design Exercise, Group Presentation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Design and deploy smart city IoT solutions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3135017452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Real-Time IoT Applications: Ability to develop real-time IoT applications with minimal delay.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practice with real-time data processing and IoT applications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Real-time Application Project, Practical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5: Develop real-time IoT applications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4250053404"/>
                  </a:ext>
                </a:extLst>
              </a:tr>
              <a:tr h="289102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Project: Smart City Solutions: Ability to conceptualize and develop IoT projects for smart cities (e.g., smart traffic lights).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project-based learning, group discussions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Progress Evaluation, Lab Journal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Design and deploy smart city IoT solutions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3449019606"/>
                  </a:ext>
                </a:extLst>
              </a:tr>
              <a:tr h="289102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in Advanced IoT Systems: Ability to apply advanced security mechanisms for large-scale IoT systems.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implementation of IoT security features (encryption, secure communication)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Testing Report, Participation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4: Implement blockchain for secure IoT transactions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10055461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9BB53-CAD7-EBD9-6F77-5EDDBF143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Title 7">
            <a:extLst>
              <a:ext uri="{FF2B5EF4-FFF2-40B4-BE49-F238E27FC236}">
                <a16:creationId xmlns:a16="http://schemas.microsoft.com/office/drawing/2014/main" id="{86FEC12C-E735-B81A-107B-C5BC6C0BA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7" y="98238"/>
            <a:ext cx="8226425" cy="641350"/>
          </a:xfrm>
        </p:spPr>
        <p:txBody>
          <a:bodyPr>
            <a:normAutofit fontScale="90000"/>
          </a:bodyPr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Plan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9B0B607-F592-D4DE-EEAD-3AE956C50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724078"/>
              </p:ext>
            </p:extLst>
          </p:nvPr>
        </p:nvGraphicFramePr>
        <p:xfrm>
          <a:off x="205126" y="739588"/>
          <a:ext cx="11781746" cy="6023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7186">
                  <a:extLst>
                    <a:ext uri="{9D8B030D-6E8A-4147-A177-3AD203B41FA5}">
                      <a16:colId xmlns:a16="http://schemas.microsoft.com/office/drawing/2014/main" val="2850354332"/>
                    </a:ext>
                  </a:extLst>
                </a:gridCol>
                <a:gridCol w="3769928">
                  <a:extLst>
                    <a:ext uri="{9D8B030D-6E8A-4147-A177-3AD203B41FA5}">
                      <a16:colId xmlns:a16="http://schemas.microsoft.com/office/drawing/2014/main" val="1016381423"/>
                    </a:ext>
                  </a:extLst>
                </a:gridCol>
                <a:gridCol w="2605321">
                  <a:extLst>
                    <a:ext uri="{9D8B030D-6E8A-4147-A177-3AD203B41FA5}">
                      <a16:colId xmlns:a16="http://schemas.microsoft.com/office/drawing/2014/main" val="792160854"/>
                    </a:ext>
                  </a:extLst>
                </a:gridCol>
                <a:gridCol w="680936">
                  <a:extLst>
                    <a:ext uri="{9D8B030D-6E8A-4147-A177-3AD203B41FA5}">
                      <a16:colId xmlns:a16="http://schemas.microsoft.com/office/drawing/2014/main" val="2673723950"/>
                    </a:ext>
                  </a:extLst>
                </a:gridCol>
                <a:gridCol w="725346">
                  <a:extLst>
                    <a:ext uri="{9D8B030D-6E8A-4147-A177-3AD203B41FA5}">
                      <a16:colId xmlns:a16="http://schemas.microsoft.com/office/drawing/2014/main" val="3526456892"/>
                    </a:ext>
                  </a:extLst>
                </a:gridCol>
                <a:gridCol w="1567457">
                  <a:extLst>
                    <a:ext uri="{9D8B030D-6E8A-4147-A177-3AD203B41FA5}">
                      <a16:colId xmlns:a16="http://schemas.microsoft.com/office/drawing/2014/main" val="1862710744"/>
                    </a:ext>
                  </a:extLst>
                </a:gridCol>
                <a:gridCol w="1585572">
                  <a:extLst>
                    <a:ext uri="{9D8B030D-6E8A-4147-A177-3AD203B41FA5}">
                      <a16:colId xmlns:a16="http://schemas.microsoft.com/office/drawing/2014/main" val="266691411"/>
                    </a:ext>
                  </a:extLst>
                </a:gridCol>
              </a:tblGrid>
              <a:tr h="99656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Teaching-Learning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with CLO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885485470"/>
                  </a:ext>
                </a:extLst>
              </a:tr>
              <a:tr h="289102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 Integration in IoT Systems: Ability to integrate AI algorithms into IoT applications for automation and analytics.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exercises with AI tools, Integration of AI models in IoT systems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 Integration Project, Peer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1: Integrate AI with IoT for predictive analytics and automation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1461124228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System Testing and Optimization: Ability to test, optimize, and scale IoT systems for performance.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Testing and debugging sessions, System optimization exercises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System Testing and Debugging Report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3: Design scalable IoT systems for large networks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3591325895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Project: Smart City Solutions Part II: Ability to apply course concepts to a real-world smart city IoT project.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Continue project development, integrate IoT solutions into smart city modules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Development Evaluation, Progress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Design and deploy smart city IoT solutions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868862765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Project Work: Ability to design and deploy large-scale IoT systems, such as smart city solutions.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Independent work on final project, incorporating course learnings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Project Report, Prototype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Design and deploy smart city IoT solutions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1896957360"/>
                  </a:ext>
                </a:extLst>
              </a:tr>
              <a:tr h="289102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Project Testing and Debugging: Ability to troubleshoot and optimize IoT systems before final deployment.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Debugging, system testing, and optimization of final projects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Testing and Debugging Report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Design and deploy smart city IoT solutions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201978642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Presentation and Evaluation: Ability to communicate IoT project designs and results effectively.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presentations, peer review and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 Evaluation, Peer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6: Design and deploy smart city IoT solutions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2776194008"/>
                  </a:ext>
                </a:extLst>
              </a:tr>
              <a:tr h="289102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Assessment: Evaluation of knowledge and practical skills in advanced IoT technologies.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 exam, practical test based on course content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 Exam, Practical Assessment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1-6: All CLOs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2622600984"/>
                  </a:ext>
                </a:extLst>
              </a:tr>
              <a:tr h="194379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Review and Feedback: Clarify any doubts and review key concepts from the course.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Interactive review session, Q&amp;A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Participation, Short Feedback Survey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1-6: All CLOs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1229557397"/>
                  </a:ext>
                </a:extLst>
              </a:tr>
              <a:tr h="194379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Wrap-up and Future of IoT: Understanding emerging trends and future directions in IoT.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 on IoT trends, Future of IoT technology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Future IoT Trends Reflection, Discussion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1-6: All CLOs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7" marR="2467" marT="2467" marB="2467" anchor="ctr"/>
                </a:tc>
                <a:extLst>
                  <a:ext uri="{0D108BD9-81ED-4DB2-BD59-A6C34878D82A}">
                    <a16:rowId xmlns:a16="http://schemas.microsoft.com/office/drawing/2014/main" val="2689506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211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Title Lorem Ipsum</Template>
  <TotalTime>26</TotalTime>
  <Words>1183</Words>
  <Application>Microsoft Office PowerPoint</Application>
  <PresentationFormat>Widescreen</PresentationFormat>
  <Paragraphs>233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Goudy Old Style</vt:lpstr>
      <vt:lpstr>Symbol</vt:lpstr>
      <vt:lpstr>Times New Roman</vt:lpstr>
      <vt:lpstr>Wingdings 2</vt:lpstr>
      <vt:lpstr>SlateVTI</vt:lpstr>
      <vt:lpstr>IoT for Advanced Applications (Level-3)</vt:lpstr>
      <vt:lpstr>IoT for Advanced Applications (Level-3)</vt:lpstr>
      <vt:lpstr>Summary of Course Content</vt:lpstr>
      <vt:lpstr>Assessment Pattern</vt:lpstr>
      <vt:lpstr>Course Plan</vt:lpstr>
      <vt:lpstr>Course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Masudur Rahman</dc:creator>
  <cp:lastModifiedBy>Md. Masudur Rahman</cp:lastModifiedBy>
  <cp:revision>2</cp:revision>
  <dcterms:created xsi:type="dcterms:W3CDTF">2024-12-22T18:35:22Z</dcterms:created>
  <dcterms:modified xsi:type="dcterms:W3CDTF">2025-01-29T15:16:45Z</dcterms:modified>
</cp:coreProperties>
</file>